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How ambitious we can be about the project? </a:t>
            </a:r>
          </a:p>
          <a:p>
            <a:pPr>
              <a:defRPr sz="1100"/>
            </a:pPr>
            <a:r>
              <a:t>Firm technical decisions.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lvl1pPr>
          </a:lstStyle>
          <a:p>
            <a:pPr/>
            <a:r>
              <a:t>Aligned with smartsheets they expressed their interest in using a similar concept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- Pull required tasks automatically to avoid the guess work </a:t>
            </a:r>
          </a:p>
          <a:p>
            <a:pPr>
              <a:defRPr sz="1100"/>
            </a:pPr>
            <a:r>
              <a:t>- Description to clarify tasks</a:t>
            </a:r>
          </a:p>
          <a:p>
            <a:pPr>
              <a:defRPr sz="1100"/>
            </a:pPr>
            <a:r>
              <a:t>- Walkthrough to communicate the flow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>
                <a:solidFill>
                  <a:srgbClr val="36424B"/>
                </a:solidFill>
              </a:defRPr>
            </a:pPr>
            <a:r>
              <a:t>The purpose of the prototype was to: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Test whether the mocks and the flow designed are helping to achieve goals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Assess whether the interactions are clear and the flow is linear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Communicate requirements with developers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>
                <a:solidFill>
                  <a:srgbClr val="36424B"/>
                </a:solidFill>
              </a:defRPr>
            </a:pPr>
            <a:r>
              <a:t>The purpose of the prototype was to: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Test whether the mocks and the flow designed are helping to achieve goals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Assess whether the interactions are clear and the flow is linear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Communicate requirements with developers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Remote usability test session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Created scenarios and tasks 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Tested with 3 users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Technically will add 2 more weeks to the project timeline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Visually differentiate certain cards 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How ambitious we can be about the project? </a:t>
            </a:r>
          </a:p>
          <a:p>
            <a:pPr>
              <a:defRPr sz="1100"/>
            </a:pPr>
            <a:r>
              <a:t>Firm technical decisions.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Personas to help guide our solution </a:t>
            </a:r>
          </a:p>
          <a:p>
            <a:pPr>
              <a:defRPr sz="1100"/>
            </a:pPr>
          </a:p>
          <a:p>
            <a:pPr>
              <a:defRPr sz="1100"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- Pull required tasks automatically to avoid the guess work </a:t>
            </a:r>
          </a:p>
          <a:p>
            <a:pPr>
              <a:defRPr sz="1100"/>
            </a:pPr>
            <a:r>
              <a:t>- Description to clarify tasks</a:t>
            </a:r>
          </a:p>
          <a:p>
            <a:pPr>
              <a:defRPr sz="1100"/>
            </a:pPr>
            <a:r>
              <a:t>- Walkthrough to communicate the flow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>
                <a:solidFill>
                  <a:srgbClr val="36424B"/>
                </a:solidFill>
              </a:defRPr>
            </a:pPr>
            <a:r>
              <a:t>The purpose of the prototype was to: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Test whether the mocks and the flow designed are helping to achieve goals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Assess whether the interactions are clear and the flow is linear</a:t>
            </a:r>
          </a:p>
          <a:p>
            <a:pPr marL="457200" indent="-298450">
              <a:buClr>
                <a:srgbClr val="36424B"/>
              </a:buClr>
              <a:buSzPts val="1100"/>
              <a:buFont typeface="Arial"/>
              <a:buChar char="●"/>
              <a:defRPr sz="1100">
                <a:solidFill>
                  <a:srgbClr val="36424B"/>
                </a:solidFill>
              </a:defRPr>
            </a:pPr>
            <a:r>
              <a:t>Communicate requirements with developers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Stakeholders</a:t>
            </a:r>
          </a:p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Developers</a:t>
            </a:r>
          </a:p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Project Manager</a:t>
            </a:r>
          </a:p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Business Analyst</a:t>
            </a:r>
          </a:p>
          <a:p>
            <a:pPr>
              <a:lnSpc>
                <a:spcPct val="115000"/>
              </a:lnSpc>
              <a:defRPr sz="1200">
                <a:solidFill>
                  <a:srgbClr val="6B7C93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Designer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Challenging (tight deadlines, complex product, technical limitations, data visualization)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Oasis 2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How ambitious we can be about the project? </a:t>
            </a:r>
          </a:p>
          <a:p>
            <a:pPr>
              <a:defRPr sz="1100"/>
            </a:pPr>
            <a:r>
              <a:t>Firm technical decisions.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Personas to help guide our solution </a:t>
            </a:r>
          </a:p>
          <a:p>
            <a:pPr>
              <a:defRPr sz="1100"/>
            </a:pPr>
          </a:p>
          <a:p>
            <a:pPr>
              <a:defRPr sz="1100"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Survey with key stakeholders to understand their roles and how the project will impact them</a:t>
            </a:r>
          </a:p>
          <a:p>
            <a:pPr>
              <a:defRPr sz="1100"/>
            </a:pPr>
            <a:r>
              <a:t>Contextual interviews to identify the real experience</a:t>
            </a:r>
          </a:p>
          <a:p>
            <a:pPr>
              <a:defRPr sz="1100"/>
            </a:pPr>
            <a:r>
              <a:t>* Categorize using affinity maps</a:t>
            </a:r>
          </a:p>
          <a:p>
            <a:pPr>
              <a:defRPr sz="1100"/>
            </a:pPr>
            <a:r>
              <a:t>* Create personas and journey maps </a:t>
            </a:r>
          </a:p>
          <a:p>
            <a:pPr>
              <a:defRPr sz="1100"/>
            </a:pPr>
            <a:r>
              <a:t>Competitive analysis to leverage available solutions</a:t>
            </a:r>
          </a:p>
          <a:p>
            <a:pPr>
              <a:defRPr sz="1100"/>
            </a:pPr>
          </a:p>
          <a:p>
            <a:pPr>
              <a:defRPr sz="1100"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Interesting facts:</a:t>
            </a:r>
          </a:p>
          <a:p>
            <a:pPr>
              <a:defRPr sz="1100"/>
            </a:pPr>
            <a:r>
              <a:t>* workaround using excel sheet </a:t>
            </a:r>
          </a:p>
          <a:p>
            <a:pPr>
              <a:defRPr sz="1100"/>
            </a:pPr>
            <a:r>
              <a:t>* Already familiar with smartsheets and wanted something similar to that</a:t>
            </a:r>
          </a:p>
          <a:p>
            <a:pPr>
              <a:defRPr sz="1100"/>
            </a:pPr>
            <a:r>
              <a:t>* Surprised by the amount of time spent for doing simple tasks</a:t>
            </a:r>
          </a:p>
          <a:p>
            <a:pPr>
              <a:defRPr sz="1100"/>
            </a:pPr>
            <a:r>
              <a:t>* Frustration to gather information from several resources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- Pull required tasks automatically to avoid the guess work </a:t>
            </a:r>
          </a:p>
          <a:p>
            <a:pPr>
              <a:defRPr sz="1100"/>
            </a:pPr>
            <a:r>
              <a:t>- Description to clarify tasks</a:t>
            </a:r>
          </a:p>
          <a:p>
            <a:pPr>
              <a:defRPr sz="1100"/>
            </a:pPr>
            <a:r>
              <a:t>- Walkthrough to communicate the flow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- Pull required tasks automatically to avoid the guess work </a:t>
            </a:r>
          </a:p>
          <a:p>
            <a:pPr>
              <a:defRPr sz="1100"/>
            </a:pPr>
            <a:r>
              <a:t>- Description to clarify tasks</a:t>
            </a:r>
          </a:p>
          <a:p>
            <a:pPr>
              <a:defRPr sz="1100"/>
            </a:pPr>
            <a:r>
              <a:t>- Walkthrough to communicate the flow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>
            <p:ph type="ctrTitle"/>
          </p:nvPr>
        </p:nvSpPr>
        <p:spPr>
          <a:xfrm>
            <a:off x="311699" y="1201538"/>
            <a:ext cx="8520602" cy="1104601"/>
          </a:xfrm>
          <a:prstGeom prst="rect">
            <a:avLst/>
          </a:prstGeom>
        </p:spPr>
        <p:txBody>
          <a:bodyPr anchor="t"/>
          <a:lstStyle>
            <a:lvl1pPr>
              <a:defRPr sz="48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Portfolio Review</a:t>
            </a:r>
          </a:p>
        </p:txBody>
      </p:sp>
      <p:sp>
        <p:nvSpPr>
          <p:cNvPr id="110" name="Google Shape;55;p13"/>
          <p:cNvSpPr txBox="1"/>
          <p:nvPr>
            <p:ph type="subTitle" idx="1"/>
          </p:nvPr>
        </p:nvSpPr>
        <p:spPr>
          <a:xfrm>
            <a:off x="311699" y="2306153"/>
            <a:ext cx="8520602" cy="2417100"/>
          </a:xfrm>
          <a:prstGeom prst="rect">
            <a:avLst/>
          </a:prstGeom>
        </p:spPr>
        <p:txBody>
          <a:bodyPr/>
          <a:lstStyle/>
          <a:p>
            <a:pPr marL="0" indent="0">
              <a:defRPr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  <a:p>
            <a:pPr marL="0" indent="0">
              <a:lnSpc>
                <a:spcPct val="115000"/>
              </a:lnSpc>
            </a:pPr>
            <a:endParaRPr sz="2000">
              <a:solidFill>
                <a:srgbClr val="FFFFFF"/>
              </a:solidFill>
            </a:endParaRPr>
          </a:p>
          <a:p>
            <a:pPr marL="0" indent="0"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t>Elnaz Doostdar</a:t>
            </a:r>
          </a:p>
          <a:p>
            <a:pPr marL="0" indent="0">
              <a:lnSpc>
                <a:spcPct val="115000"/>
              </a:lnSpc>
              <a:defRPr sz="2000">
                <a:solidFill>
                  <a:srgbClr val="FFFFFF"/>
                </a:solidFill>
              </a:defRPr>
            </a:pPr>
            <a:r>
              <a:t>Sr.UX/UI Designer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10;p20"/>
          <p:cNvSpPr txBox="1"/>
          <p:nvPr>
            <p:ph type="ctrTitle"/>
          </p:nvPr>
        </p:nvSpPr>
        <p:spPr>
          <a:xfrm>
            <a:off x="311699" y="366990"/>
            <a:ext cx="3909902" cy="945000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User Research </a:t>
            </a:r>
          </a:p>
        </p:txBody>
      </p:sp>
      <p:pic>
        <p:nvPicPr>
          <p:cNvPr id="155" name="Google Shape;111;p20" descr="Google Shape;111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48" y="1212787"/>
            <a:ext cx="4597792" cy="3225989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156" name="Google Shape;112;p20" descr="Google Shape;112;p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17048" y="4631599"/>
            <a:ext cx="3909904" cy="207790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65466" y="1212023"/>
            <a:ext cx="3945016" cy="322751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6;p26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Research </a:t>
            </a:r>
          </a:p>
        </p:txBody>
      </p:sp>
      <p:sp>
        <p:nvSpPr>
          <p:cNvPr id="162" name="Google Shape;167;p26"/>
          <p:cNvSpPr txBox="1"/>
          <p:nvPr>
            <p:ph type="subTitle" idx="1"/>
          </p:nvPr>
        </p:nvSpPr>
        <p:spPr>
          <a:xfrm>
            <a:off x="311699" y="1366275"/>
            <a:ext cx="5955876" cy="3468901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20000"/>
              </a:lnSpc>
              <a:defRPr sz="2000">
                <a:solidFill>
                  <a:srgbClr val="36424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Key Insights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Last minute tasks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Shared spreadsheet of SLAs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Poor visibility on roadblocks caused delays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Bypassing current solution</a:t>
            </a:r>
          </a:p>
        </p:txBody>
      </p:sp>
      <p:pic>
        <p:nvPicPr>
          <p:cNvPr id="163" name="Google Shape;168;p26" descr="Google Shape;168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2617" y="1763000"/>
            <a:ext cx="1585784" cy="161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97;p31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/>
          <a:p>
            <a:pPr algn="l" defTabSz="530351">
              <a:defRPr sz="2784">
                <a:latin typeface="Lato Bold"/>
                <a:ea typeface="Lato Bold"/>
                <a:cs typeface="Lato Bold"/>
                <a:sym typeface="Lato Bold"/>
              </a:defRPr>
            </a:pPr>
            <a:r>
              <a:t>Design</a:t>
            </a:r>
            <a:endParaRPr sz="1392"/>
          </a:p>
          <a:p>
            <a:pPr algn="l" defTabSz="530351">
              <a:defRPr sz="3016"/>
            </a:pPr>
            <a:endParaRPr sz="1160">
              <a:latin typeface="Lato Regular"/>
              <a:ea typeface="Lato Regular"/>
              <a:cs typeface="Lato Regular"/>
              <a:sym typeface="Lato Regular"/>
            </a:endParaRPr>
          </a:p>
        </p:txBody>
      </p:sp>
      <p:pic>
        <p:nvPicPr>
          <p:cNvPr id="168" name="Google Shape;200;p31" descr="Google Shape;200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770" y="1377525"/>
            <a:ext cx="7169518" cy="2941312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169" name="Early Concept"/>
          <p:cNvSpPr txBox="1"/>
          <p:nvPr/>
        </p:nvSpPr>
        <p:spPr>
          <a:xfrm>
            <a:off x="406181" y="842010"/>
            <a:ext cx="1635424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Early Concept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97;p31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/>
          <a:p>
            <a:pPr algn="l" defTabSz="530351">
              <a:defRPr sz="2784">
                <a:latin typeface="Lato Bold"/>
                <a:ea typeface="Lato Bold"/>
                <a:cs typeface="Lato Bold"/>
                <a:sym typeface="Lato Bold"/>
              </a:defRPr>
            </a:pPr>
            <a:r>
              <a:t>Design</a:t>
            </a:r>
            <a:endParaRPr sz="1392"/>
          </a:p>
          <a:p>
            <a:pPr algn="l" defTabSz="530351">
              <a:defRPr sz="3016"/>
            </a:pPr>
            <a:endParaRPr sz="1160">
              <a:latin typeface="Lato Regular"/>
              <a:ea typeface="Lato Regular"/>
              <a:cs typeface="Lato Regular"/>
              <a:sym typeface="Lato Regular"/>
            </a:endParaRPr>
          </a:p>
        </p:txBody>
      </p:sp>
      <p:pic>
        <p:nvPicPr>
          <p:cNvPr id="174" name="Google Shape;198;p31" descr="Google Shape;198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3131" y="238023"/>
            <a:ext cx="5871916" cy="4667454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175" name="Revision"/>
          <p:cNvSpPr txBox="1"/>
          <p:nvPr/>
        </p:nvSpPr>
        <p:spPr>
          <a:xfrm>
            <a:off x="411261" y="842010"/>
            <a:ext cx="993355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Revision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05;p32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Feedback</a:t>
            </a:r>
          </a:p>
        </p:txBody>
      </p:sp>
      <p:sp>
        <p:nvSpPr>
          <p:cNvPr id="180" name="Google Shape;206;p32"/>
          <p:cNvSpPr txBox="1"/>
          <p:nvPr>
            <p:ph type="subTitle" sz="half" idx="1"/>
          </p:nvPr>
        </p:nvSpPr>
        <p:spPr>
          <a:xfrm>
            <a:off x="311700" y="1366275"/>
            <a:ext cx="4154100" cy="3468901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20000"/>
              </a:lnSpc>
              <a:defRPr sz="2000">
                <a:solidFill>
                  <a:srgbClr val="36424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Key Findings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Grouping concept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Lines are confusing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Tabs adds to the cognitive load </a:t>
            </a:r>
          </a:p>
        </p:txBody>
      </p:sp>
      <p:pic>
        <p:nvPicPr>
          <p:cNvPr id="181" name="Google Shape;207;p32" descr="Google Shape;207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2625" y="1365299"/>
            <a:ext cx="4144576" cy="3294440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vision"/>
          <p:cNvSpPr txBox="1"/>
          <p:nvPr/>
        </p:nvSpPr>
        <p:spPr>
          <a:xfrm>
            <a:off x="436661" y="1146810"/>
            <a:ext cx="993355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Revision</a:t>
            </a:r>
          </a:p>
        </p:txBody>
      </p:sp>
      <p:pic>
        <p:nvPicPr>
          <p:cNvPr id="186" name="Google Shape;214;p33" descr="Google Shape;214;p33"/>
          <p:cNvPicPr>
            <a:picLocks noChangeAspect="1"/>
          </p:cNvPicPr>
          <p:nvPr/>
        </p:nvPicPr>
        <p:blipFill>
          <a:blip r:embed="rId3">
            <a:extLst/>
          </a:blip>
          <a:srcRect l="2125" t="0" r="2572" b="0"/>
          <a:stretch>
            <a:fillRect/>
          </a:stretch>
        </p:blipFill>
        <p:spPr>
          <a:xfrm>
            <a:off x="3987174" y="115887"/>
            <a:ext cx="5029191" cy="4911811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187" name="Google Shape;197;p31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188" name="Google Shape;207;p32" descr="Google Shape;207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49" y="1644699"/>
            <a:ext cx="3787881" cy="3010910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213;p33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193" name="(FINAL)Edit-Non-Guided-Request-Added.jpg" descr="(FINAL)Edit-Non-Guided-Request-Added.jpg"/>
          <p:cNvPicPr>
            <a:picLocks noChangeAspect="1"/>
          </p:cNvPicPr>
          <p:nvPr/>
        </p:nvPicPr>
        <p:blipFill>
          <a:blip r:embed="rId2">
            <a:extLst/>
          </a:blip>
          <a:srcRect l="0" t="23909" r="0" b="41726"/>
          <a:stretch>
            <a:fillRect/>
          </a:stretch>
        </p:blipFill>
        <p:spPr>
          <a:xfrm>
            <a:off x="432602" y="1639729"/>
            <a:ext cx="8108491" cy="338284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94" name="Migrate Existing Projects"/>
          <p:cNvSpPr txBox="1"/>
          <p:nvPr/>
        </p:nvSpPr>
        <p:spPr>
          <a:xfrm>
            <a:off x="436661" y="1146810"/>
            <a:ext cx="2901579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Migrate Existing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229;p35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Prototype</a:t>
            </a:r>
          </a:p>
        </p:txBody>
      </p:sp>
      <p:pic>
        <p:nvPicPr>
          <p:cNvPr id="197" name="Google Shape;231;p35" descr="Google Shape;231;p35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7894" y="737827"/>
            <a:ext cx="5333793" cy="3991647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198" name="User Flow"/>
          <p:cNvSpPr txBox="1"/>
          <p:nvPr/>
        </p:nvSpPr>
        <p:spPr>
          <a:xfrm>
            <a:off x="436661" y="1146810"/>
            <a:ext cx="1172196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User 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29;p35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Interactions</a:t>
            </a:r>
          </a:p>
        </p:txBody>
      </p:sp>
      <p:pic>
        <p:nvPicPr>
          <p:cNvPr id="203" name="added-checkmark-gif.gif" descr="added-checkmark-gif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7517" y="2175995"/>
            <a:ext cx="2955115" cy="1825515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204" name="pp-interaction.gif" descr="pp-interaction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963" y="1451167"/>
            <a:ext cx="5703465" cy="3275171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36;p36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Testing</a:t>
            </a:r>
          </a:p>
        </p:txBody>
      </p:sp>
      <p:sp>
        <p:nvSpPr>
          <p:cNvPr id="209" name="Google Shape;237;p36"/>
          <p:cNvSpPr txBox="1"/>
          <p:nvPr>
            <p:ph type="subTitle" sz="half" idx="1"/>
          </p:nvPr>
        </p:nvSpPr>
        <p:spPr>
          <a:xfrm>
            <a:off x="321859" y="1366275"/>
            <a:ext cx="3993906" cy="3468901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20000"/>
              </a:lnSpc>
              <a:defRPr sz="2000">
                <a:solidFill>
                  <a:srgbClr val="36424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Final Thoughts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Missing information on cards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Filters to adjust card view</a:t>
            </a:r>
          </a:p>
        </p:txBody>
      </p:sp>
      <p:pic>
        <p:nvPicPr>
          <p:cNvPr id="210" name="Google Shape;238;p36" descr="Google Shape;238;p36"/>
          <p:cNvPicPr>
            <a:picLocks noChangeAspect="1"/>
          </p:cNvPicPr>
          <p:nvPr/>
        </p:nvPicPr>
        <p:blipFill>
          <a:blip r:embed="rId3">
            <a:extLst/>
          </a:blip>
          <a:srcRect l="2125" t="0" r="2573" b="0"/>
          <a:stretch>
            <a:fillRect/>
          </a:stretch>
        </p:blipFill>
        <p:spPr>
          <a:xfrm>
            <a:off x="4594793" y="671314"/>
            <a:ext cx="4334756" cy="4233587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79;p28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13" name="Google Shape;180;p28"/>
          <p:cNvSpPr txBox="1"/>
          <p:nvPr>
            <p:ph type="subTitle" idx="1"/>
          </p:nvPr>
        </p:nvSpPr>
        <p:spPr>
          <a:xfrm>
            <a:off x="311699" y="1366275"/>
            <a:ext cx="8520602" cy="3468901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Project Planner 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Reporting Dashboard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49;p38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Final Design</a:t>
            </a:r>
          </a:p>
        </p:txBody>
      </p:sp>
      <p:pic>
        <p:nvPicPr>
          <p:cNvPr id="215" name="Google Shape;250;p38" descr="Google Shape;250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17" y="1293701"/>
            <a:ext cx="4818934" cy="2867789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0853" y="1288939"/>
            <a:ext cx="4111023" cy="2877314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61;p40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Measure Success</a:t>
            </a:r>
          </a:p>
        </p:txBody>
      </p:sp>
      <p:sp>
        <p:nvSpPr>
          <p:cNvPr id="221" name="Google Shape;262;p40"/>
          <p:cNvSpPr txBox="1"/>
          <p:nvPr>
            <p:ph type="subTitle" idx="1"/>
          </p:nvPr>
        </p:nvSpPr>
        <p:spPr>
          <a:xfrm>
            <a:off x="311700" y="1366275"/>
            <a:ext cx="8347800" cy="3468901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Time spent on creating projects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Number of delayed projects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Adoption of new features</a:t>
            </a:r>
          </a:p>
        </p:txBody>
      </p:sp>
      <p:pic>
        <p:nvPicPr>
          <p:cNvPr id="222" name="Google Shape;263;p40" descr="Google Shape;263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3670" y="1366275"/>
            <a:ext cx="3301001" cy="2553950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68;p41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Future Directions</a:t>
            </a:r>
          </a:p>
        </p:txBody>
      </p:sp>
      <p:sp>
        <p:nvSpPr>
          <p:cNvPr id="225" name="Google Shape;269;p41"/>
          <p:cNvSpPr txBox="1"/>
          <p:nvPr>
            <p:ph type="subTitle" idx="1"/>
          </p:nvPr>
        </p:nvSpPr>
        <p:spPr>
          <a:xfrm>
            <a:off x="311699" y="1366275"/>
            <a:ext cx="8520602" cy="3468901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Optimize and automate user flows further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 timer concept to track time on task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Build a reporting dashboard to analyze the outcome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141031"/>
            </a:gs>
            <a:gs pos="100000">
              <a:srgbClr val="2F2A6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54;p13"/>
          <p:cNvSpPr txBox="1"/>
          <p:nvPr>
            <p:ph type="ctrTitle"/>
          </p:nvPr>
        </p:nvSpPr>
        <p:spPr>
          <a:xfrm>
            <a:off x="234652" y="1927598"/>
            <a:ext cx="3792743" cy="1288304"/>
          </a:xfrm>
          <a:prstGeom prst="rect">
            <a:avLst/>
          </a:prstGeom>
        </p:spPr>
        <p:txBody>
          <a:bodyPr anchor="t"/>
          <a:lstStyle>
            <a:lvl1pPr algn="l" defTabSz="676655">
              <a:defRPr sz="3552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Reporting Dashboard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3173" y="439914"/>
            <a:ext cx="5325903" cy="426367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173;p27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231" name="Google Shape;174;p27"/>
          <p:cNvSpPr txBox="1"/>
          <p:nvPr>
            <p:ph type="subTitle" idx="1"/>
          </p:nvPr>
        </p:nvSpPr>
        <p:spPr>
          <a:xfrm>
            <a:off x="311699" y="1366275"/>
            <a:ext cx="8520602" cy="3468901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15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Create a 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flexible </a:t>
            </a:r>
            <a:r>
              <a:t>and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 immersive </a:t>
            </a:r>
            <a:r>
              <a:t>data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t>visualization dashboard</a:t>
            </a:r>
            <a:r>
              <a:t> for project managers and directors to gain deeper insights about:</a:t>
            </a:r>
          </a:p>
        </p:txBody>
      </p:sp>
      <p:sp>
        <p:nvSpPr>
          <p:cNvPr id="232" name="Google Shape;180;p28"/>
          <p:cNvSpPr txBox="1"/>
          <p:nvPr/>
        </p:nvSpPr>
        <p:spPr>
          <a:xfrm>
            <a:off x="311699" y="2382275"/>
            <a:ext cx="8520602" cy="346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55600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Request management </a:t>
            </a:r>
          </a:p>
          <a:p>
            <a:pPr marL="457200" indent="-355600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Team performance &amp; workload</a:t>
            </a:r>
          </a:p>
          <a:p>
            <a:pPr marL="457200" indent="-355600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Sprint planning</a:t>
            </a:r>
          </a:p>
          <a:p>
            <a:pPr marL="457200" indent="-355600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Improve SLAs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79;p28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235" name="Google Shape;180;p28"/>
          <p:cNvSpPr txBox="1"/>
          <p:nvPr>
            <p:ph type="subTitle" idx="1"/>
          </p:nvPr>
        </p:nvSpPr>
        <p:spPr>
          <a:xfrm>
            <a:off x="311699" y="1366275"/>
            <a:ext cx="8520602" cy="3468901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Personas with different skill sets and expectations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Using the right type of chart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Technical limitations of chart types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Breaking down data to provide deeper insights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136;p23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Research </a:t>
            </a:r>
          </a:p>
        </p:txBody>
      </p:sp>
      <p:sp>
        <p:nvSpPr>
          <p:cNvPr id="240" name="Google Shape;137;p23"/>
          <p:cNvSpPr txBox="1"/>
          <p:nvPr/>
        </p:nvSpPr>
        <p:spPr>
          <a:xfrm>
            <a:off x="311700" y="1164900"/>
            <a:ext cx="1686600" cy="4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6B7C93"/>
                </a:solidFill>
              </a:defRPr>
            </a:lvl1pPr>
          </a:lstStyle>
          <a:p>
            <a:pPr/>
            <a:r>
              <a:t>Personas</a:t>
            </a:r>
          </a:p>
        </p:txBody>
      </p:sp>
      <p:pic>
        <p:nvPicPr>
          <p:cNvPr id="241" name="Google Shape;138;p23" descr="Google Shape;138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117" y="1680574"/>
            <a:ext cx="4177597" cy="3133190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242" name="Google Shape;139;p23" descr="Google Shape;139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3592" y="1680578"/>
            <a:ext cx="4177601" cy="3133183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199;p31" descr="Google Shape;199;p31"/>
          <p:cNvPicPr>
            <a:picLocks noChangeAspect="1"/>
          </p:cNvPicPr>
          <p:nvPr/>
        </p:nvPicPr>
        <p:blipFill>
          <a:blip r:embed="rId3">
            <a:extLst/>
          </a:blip>
          <a:srcRect l="0" t="0" r="0" b="7551"/>
          <a:stretch>
            <a:fillRect/>
          </a:stretch>
        </p:blipFill>
        <p:spPr>
          <a:xfrm>
            <a:off x="407795" y="1365910"/>
            <a:ext cx="8017823" cy="3585889"/>
          </a:xfrm>
          <a:prstGeom prst="rect">
            <a:avLst/>
          </a:prstGeom>
          <a:ln>
            <a:solidFill>
              <a:srgbClr val="CCCCCC"/>
            </a:solidFill>
          </a:ln>
        </p:spPr>
      </p:pic>
      <p:sp>
        <p:nvSpPr>
          <p:cNvPr id="247" name="Google Shape;220;p34"/>
          <p:cNvSpPr txBox="1"/>
          <p:nvPr/>
        </p:nvSpPr>
        <p:spPr>
          <a:xfrm>
            <a:off x="311699" y="350700"/>
            <a:ext cx="3078602" cy="94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Reporting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29;p35"/>
          <p:cNvSpPr txBox="1"/>
          <p:nvPr>
            <p:ph type="ctrTitle"/>
          </p:nvPr>
        </p:nvSpPr>
        <p:spPr>
          <a:xfrm>
            <a:off x="311699" y="1983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Interactions</a:t>
            </a:r>
          </a:p>
        </p:txBody>
      </p:sp>
      <p:pic>
        <p:nvPicPr>
          <p:cNvPr id="252" name="updated-report-interaction.mp4" descr="updated-report-interact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45392" y="1109067"/>
            <a:ext cx="8083809" cy="3914097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6667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68;p41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Future Directions</a:t>
            </a:r>
          </a:p>
        </p:txBody>
      </p:sp>
      <p:sp>
        <p:nvSpPr>
          <p:cNvPr id="257" name="Google Shape;269;p41"/>
          <p:cNvSpPr txBox="1"/>
          <p:nvPr>
            <p:ph type="subTitle" idx="1"/>
          </p:nvPr>
        </p:nvSpPr>
        <p:spPr>
          <a:xfrm>
            <a:off x="311699" y="1366275"/>
            <a:ext cx="8520602" cy="3468901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Saving custom filters for reports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Alerts for anomalies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NLP to reduce the learning curve for novice users </a:t>
            </a:r>
          </a:p>
          <a:p>
            <a:pPr marL="457200" indent="-355600" algn="l">
              <a:lnSpc>
                <a:spcPct val="115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Reward team for timely projects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141031"/>
            </a:gs>
            <a:gs pos="100000">
              <a:srgbClr val="2F2A6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5348" y="1299468"/>
            <a:ext cx="4098328" cy="328093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18" name="Google Shape;54;p13"/>
          <p:cNvSpPr txBox="1"/>
          <p:nvPr>
            <p:ph type="ctrTitle"/>
          </p:nvPr>
        </p:nvSpPr>
        <p:spPr>
          <a:xfrm>
            <a:off x="-1" y="119971"/>
            <a:ext cx="9144001" cy="1104601"/>
          </a:xfrm>
          <a:prstGeom prst="rect">
            <a:avLst/>
          </a:prstGeom>
        </p:spPr>
        <p:txBody>
          <a:bodyPr anchor="t"/>
          <a:lstStyle>
            <a:lvl1pPr>
              <a:defRPr sz="48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Project Planner &amp; Reporting</a:t>
            </a:r>
          </a:p>
        </p:txBody>
      </p:sp>
      <p:pic>
        <p:nvPicPr>
          <p:cNvPr id="119" name="Google Shape;104;p19" descr="Google Shape;104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533" y="1295952"/>
            <a:ext cx="4425263" cy="3287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74;p42"/>
          <p:cNvSpPr txBox="1"/>
          <p:nvPr>
            <p:ph type="ctrTitle"/>
          </p:nvPr>
        </p:nvSpPr>
        <p:spPr>
          <a:xfrm>
            <a:off x="311699" y="824399"/>
            <a:ext cx="8520602" cy="3494701"/>
          </a:xfrm>
          <a:prstGeom prst="rect">
            <a:avLst/>
          </a:prstGeom>
        </p:spPr>
        <p:txBody>
          <a:bodyPr anchor="ctr"/>
          <a:lstStyle/>
          <a:p>
            <a:pPr>
              <a:defRPr sz="4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Thank You! </a:t>
            </a:r>
          </a:p>
          <a:p>
            <a:pPr>
              <a:defRPr sz="4800">
                <a:latin typeface="Lato Bold"/>
                <a:ea typeface="Lato Bold"/>
                <a:cs typeface="Lato Bold"/>
                <a:sym typeface="Lato Bold"/>
              </a:defRPr>
            </a:pPr>
            <a:r>
              <a:t>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73;p16"/>
          <p:cNvSpPr txBox="1"/>
          <p:nvPr>
            <p:ph type="ctrTitle"/>
          </p:nvPr>
        </p:nvSpPr>
        <p:spPr>
          <a:xfrm>
            <a:off x="1386900" y="561694"/>
            <a:ext cx="6370200" cy="1434001"/>
          </a:xfrm>
          <a:prstGeom prst="rect">
            <a:avLst/>
          </a:prstGeom>
        </p:spPr>
        <p:txBody>
          <a:bodyPr anchor="t"/>
          <a:lstStyle/>
          <a:p>
            <a:pPr defTabSz="905255">
              <a:defRPr sz="3959"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t>Project Details</a:t>
            </a:r>
          </a:p>
          <a:p>
            <a:pPr defTabSz="905255">
              <a:defRPr sz="5148"/>
            </a:pPr>
            <a:endParaRPr sz="1782"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122" name="Google Shape;76;p16" descr="Google Shape;76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122" y="1783714"/>
            <a:ext cx="1143001" cy="70485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Google Shape;77;p16"/>
          <p:cNvSpPr txBox="1"/>
          <p:nvPr/>
        </p:nvSpPr>
        <p:spPr>
          <a:xfrm>
            <a:off x="533730" y="2638979"/>
            <a:ext cx="2641785" cy="174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115000"/>
              </a:lnSpc>
              <a:defRPr sz="16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</a:t>
            </a:r>
            <a:r>
              <a:rPr sz="2000"/>
              <a:t>Team</a:t>
            </a:r>
          </a:p>
          <a:p>
            <a:pPr algn="ctr">
              <a:lnSpc>
                <a:spcPct val="115000"/>
              </a:lnSpc>
              <a:defRPr sz="12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Product Manager, Product Architect, </a:t>
            </a:r>
          </a:p>
          <a:p>
            <a:pPr algn="ctr">
              <a:lnSpc>
                <a:spcPct val="115000"/>
              </a:lnSpc>
              <a:defRPr sz="12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BA, Designer,</a:t>
            </a:r>
          </a:p>
          <a:p>
            <a:pPr algn="ctr">
              <a:lnSpc>
                <a:spcPct val="115000"/>
              </a:lnSpc>
              <a:defRPr sz="12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Developers, Stakeholders</a:t>
            </a:r>
          </a:p>
        </p:txBody>
      </p:sp>
      <p:sp>
        <p:nvSpPr>
          <p:cNvPr id="124" name="My role was to involve in all activities,…"/>
          <p:cNvSpPr txBox="1"/>
          <p:nvPr>
            <p:ph type="subTitle" sz="quarter" idx="1"/>
          </p:nvPr>
        </p:nvSpPr>
        <p:spPr>
          <a:xfrm>
            <a:off x="3498963" y="1594590"/>
            <a:ext cx="5130138" cy="1629200"/>
          </a:xfrm>
          <a:prstGeom prst="rect">
            <a:avLst/>
          </a:prstGeom>
        </p:spPr>
        <p:txBody>
          <a:bodyPr/>
          <a:lstStyle/>
          <a:p>
            <a:pPr marL="0" indent="0">
              <a:defRPr sz="2000">
                <a:solidFill>
                  <a:schemeClr val="accent5">
                    <a:lumOff val="-6549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My role was to involve in all activities, </a:t>
            </a:r>
          </a:p>
          <a:p>
            <a:pPr marL="0" indent="0">
              <a:defRPr sz="2000">
                <a:solidFill>
                  <a:schemeClr val="accent5">
                    <a:lumOff val="-6549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end-to-end</a:t>
            </a:r>
            <a:r>
              <a:t>, from 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synthesizing</a:t>
            </a:r>
            <a:r>
              <a:t> research results, to creating final 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design deliverables</a:t>
            </a:r>
            <a:r>
              <a:t>, and 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user testing</a:t>
            </a:r>
            <a:r>
              <a:t>.</a:t>
            </a:r>
          </a:p>
        </p:txBody>
      </p:sp>
      <p:pic>
        <p:nvPicPr>
          <p:cNvPr id="125" name="IoGeMB6igekk4HuI_-o3qKEseyRfsEqAAbf9lapqcgRPCphBLL89aEnzBEBYQCdjSuFZDiHr70AqZSkEF_iNBxr4yJl6D8ZNwsC0GjM-g78kuIUcLM4EFBV2aQvYqhDkLDOeLgay9tA.png" descr="IoGeMB6igekk4HuI_-o3qKEseyRfsEqAAbf9lapqcgRPCphBLL89aEnzBEBYQCdjSuFZDiHr70AqZSkEF_iNBxr4yJl6D8ZNwsC0GjM-g78kuIUcLM4EFBV2aQvYqhDkLDOeLgay9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9431" y="3067492"/>
            <a:ext cx="1629201" cy="162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141031"/>
            </a:gs>
            <a:gs pos="100000">
              <a:srgbClr val="2F2A6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54;p13"/>
          <p:cNvSpPr txBox="1"/>
          <p:nvPr>
            <p:ph type="ctrTitle"/>
          </p:nvPr>
        </p:nvSpPr>
        <p:spPr>
          <a:xfrm>
            <a:off x="292100" y="2165524"/>
            <a:ext cx="3647784" cy="812452"/>
          </a:xfrm>
          <a:prstGeom prst="rect">
            <a:avLst/>
          </a:prstGeom>
        </p:spPr>
        <p:txBody>
          <a:bodyPr anchor="t"/>
          <a:lstStyle>
            <a:lvl1pPr defTabSz="722376">
              <a:defRPr sz="3792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Project Planner </a:t>
            </a:r>
          </a:p>
        </p:txBody>
      </p:sp>
      <p:pic>
        <p:nvPicPr>
          <p:cNvPr id="130" name="Google Shape;104;p19" descr="Google Shape;104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7933" y="848826"/>
            <a:ext cx="4637758" cy="3445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67;p15"/>
          <p:cNvSpPr txBox="1"/>
          <p:nvPr>
            <p:ph type="ctrTitle"/>
          </p:nvPr>
        </p:nvSpPr>
        <p:spPr>
          <a:xfrm>
            <a:off x="311699" y="276983"/>
            <a:ext cx="8520602" cy="1089301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133" name="Google Shape;68;p15"/>
          <p:cNvSpPr txBox="1"/>
          <p:nvPr>
            <p:ph type="subTitle" sz="half" idx="1"/>
          </p:nvPr>
        </p:nvSpPr>
        <p:spPr>
          <a:xfrm>
            <a:off x="311699" y="3652275"/>
            <a:ext cx="4171712" cy="3468901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15000"/>
              </a:lnSpc>
              <a:spcBef>
                <a:spcPts val="1000"/>
              </a:spcBef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  <a:p>
            <a:pPr marL="0" indent="0" algn="l">
              <a:lnSpc>
                <a:spcPct val="115000"/>
              </a:lnSpc>
              <a:spcBef>
                <a:spcPts val="1000"/>
              </a:spcBef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4" name="Google Shape;180;p28"/>
          <p:cNvSpPr txBox="1"/>
          <p:nvPr/>
        </p:nvSpPr>
        <p:spPr>
          <a:xfrm>
            <a:off x="459019" y="3583695"/>
            <a:ext cx="6058852" cy="1433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352043" indent="-273811" defTabSz="704087">
              <a:lnSpc>
                <a:spcPct val="120000"/>
              </a:lnSpc>
              <a:buClr>
                <a:srgbClr val="36424B"/>
              </a:buClr>
              <a:buSzPts val="1500"/>
              <a:buFont typeface="Open Sans"/>
              <a:buChar char="●"/>
              <a:defRPr sz="154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Obscure body of work</a:t>
            </a:r>
          </a:p>
          <a:p>
            <a:pPr marL="352043" indent="-273811" defTabSz="704087">
              <a:lnSpc>
                <a:spcPct val="120000"/>
              </a:lnSpc>
              <a:buClr>
                <a:srgbClr val="36424B"/>
              </a:buClr>
              <a:buSzPts val="1500"/>
              <a:buFont typeface="Open Sans"/>
              <a:buChar char="●"/>
              <a:defRPr sz="154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Heavy manual work </a:t>
            </a:r>
          </a:p>
          <a:p>
            <a:pPr marL="352043" indent="-273811" defTabSz="704087">
              <a:lnSpc>
                <a:spcPct val="120000"/>
              </a:lnSpc>
              <a:buClr>
                <a:srgbClr val="36424B"/>
              </a:buClr>
              <a:buSzPts val="1500"/>
              <a:buFont typeface="Open Sans"/>
              <a:buChar char="●"/>
              <a:defRPr sz="154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Poor visibility on project status &amp; outcome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445" y="1100809"/>
            <a:ext cx="7407056" cy="2359429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73;p27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140" name="Google Shape;174;p27"/>
          <p:cNvSpPr txBox="1"/>
          <p:nvPr>
            <p:ph type="subTitle" idx="1"/>
          </p:nvPr>
        </p:nvSpPr>
        <p:spPr>
          <a:xfrm>
            <a:off x="311699" y="1366275"/>
            <a:ext cx="8520602" cy="3468901"/>
          </a:xfrm>
          <a:prstGeom prst="rect">
            <a:avLst/>
          </a:prstGeom>
        </p:spPr>
        <p:txBody>
          <a:bodyPr/>
          <a:lstStyle/>
          <a:p>
            <a:pPr marL="0" indent="0" algn="l">
              <a:lnSpc>
                <a:spcPct val="115000"/>
              </a:lnSpc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Create a 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centralized </a:t>
            </a:r>
            <a:r>
              <a:t>and</a:t>
            </a:r>
            <a:r>
              <a:t> </a:t>
            </a:r>
            <a:r>
              <a:rPr>
                <a:latin typeface="Open Sans Bold"/>
                <a:ea typeface="Open Sans Bold"/>
                <a:cs typeface="Open Sans Bold"/>
                <a:sym typeface="Open Sans Bold"/>
              </a:rPr>
              <a:t>intuitive </a:t>
            </a:r>
            <a:r>
              <a:t>platform for project managers and team members to put them in control and elevate them to more meaningful work.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79;p28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Constraints</a:t>
            </a:r>
          </a:p>
        </p:txBody>
      </p:sp>
      <p:sp>
        <p:nvSpPr>
          <p:cNvPr id="143" name="Google Shape;180;p28"/>
          <p:cNvSpPr txBox="1"/>
          <p:nvPr>
            <p:ph type="subTitle" idx="1"/>
          </p:nvPr>
        </p:nvSpPr>
        <p:spPr>
          <a:xfrm>
            <a:off x="311699" y="1366275"/>
            <a:ext cx="8520602" cy="3468901"/>
          </a:xfrm>
          <a:prstGeom prst="rect">
            <a:avLst/>
          </a:prstGeom>
        </p:spPr>
        <p:txBody>
          <a:bodyPr/>
          <a:lstStyle/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Dependancies to other parts of a complex product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Inaccurate SLAs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Technical limitations </a:t>
            </a:r>
          </a:p>
          <a:p>
            <a:pPr marL="457200" indent="-355600" algn="l">
              <a:lnSpc>
                <a:spcPct val="120000"/>
              </a:lnSpc>
              <a:buClr>
                <a:srgbClr val="36424B"/>
              </a:buClr>
              <a:buSzPts val="2000"/>
              <a:buFont typeface="Open Sans"/>
              <a:buChar char="●"/>
              <a:defRPr sz="2000">
                <a:solidFill>
                  <a:srgbClr val="36424B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Migration of old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36;p23"/>
          <p:cNvSpPr txBox="1"/>
          <p:nvPr>
            <p:ph type="ctrTitle"/>
          </p:nvPr>
        </p:nvSpPr>
        <p:spPr>
          <a:xfrm>
            <a:off x="311699" y="350700"/>
            <a:ext cx="8520602" cy="945901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User Research </a:t>
            </a:r>
          </a:p>
        </p:txBody>
      </p:sp>
      <p:sp>
        <p:nvSpPr>
          <p:cNvPr id="148" name="Google Shape;137;p23"/>
          <p:cNvSpPr txBox="1"/>
          <p:nvPr/>
        </p:nvSpPr>
        <p:spPr>
          <a:xfrm>
            <a:off x="311700" y="1164900"/>
            <a:ext cx="1686600" cy="46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6B7C93"/>
                </a:solidFill>
              </a:defRPr>
            </a:lvl1pPr>
          </a:lstStyle>
          <a:p>
            <a:pPr/>
            <a:r>
              <a:t>Personas</a:t>
            </a:r>
          </a:p>
        </p:txBody>
      </p:sp>
      <p:pic>
        <p:nvPicPr>
          <p:cNvPr id="149" name="Google Shape;139;p23" descr="Google Shape;139;p2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92" y="1667874"/>
            <a:ext cx="4216692" cy="3162502"/>
          </a:xfrm>
          <a:prstGeom prst="rect">
            <a:avLst/>
          </a:prstGeom>
          <a:ln>
            <a:solidFill>
              <a:srgbClr val="CCCCCC"/>
            </a:solidFill>
          </a:ln>
        </p:spPr>
      </p:pic>
      <p:pic>
        <p:nvPicPr>
          <p:cNvPr id="150" name="Google Shape;140;p23" descr="Google Shape;140;p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6831" y="1664849"/>
            <a:ext cx="4224735" cy="3168552"/>
          </a:xfrm>
          <a:prstGeom prst="rect">
            <a:avLst/>
          </a:prstGeom>
          <a:ln>
            <a:solidFill>
              <a:srgbClr val="CCCCCC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